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6"/>
  </p:notesMasterIdLst>
  <p:handoutMasterIdLst>
    <p:handoutMasterId r:id="rId27"/>
  </p:handoutMasterIdLst>
  <p:sldIdLst>
    <p:sldId id="338" r:id="rId9"/>
    <p:sldId id="328" r:id="rId10"/>
    <p:sldId id="354" r:id="rId11"/>
    <p:sldId id="356" r:id="rId12"/>
    <p:sldId id="357" r:id="rId13"/>
    <p:sldId id="360" r:id="rId14"/>
    <p:sldId id="347" r:id="rId15"/>
    <p:sldId id="351" r:id="rId16"/>
    <p:sldId id="363" r:id="rId17"/>
    <p:sldId id="369" r:id="rId18"/>
    <p:sldId id="370" r:id="rId19"/>
    <p:sldId id="367" r:id="rId20"/>
    <p:sldId id="368" r:id="rId21"/>
    <p:sldId id="359" r:id="rId22"/>
    <p:sldId id="371" r:id="rId23"/>
    <p:sldId id="346" r:id="rId24"/>
    <p:sldId id="361" r:id="rId2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825" userDrawn="1">
          <p15:clr>
            <a:srgbClr val="A4A3A4"/>
          </p15:clr>
        </p15:guide>
        <p15:guide id="4" orient="horz" pos="591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818" userDrawn="1">
          <p15:clr>
            <a:srgbClr val="A4A3A4"/>
          </p15:clr>
        </p15:guide>
        <p15:guide id="7" orient="horz" pos="2959" userDrawn="1">
          <p15:clr>
            <a:srgbClr val="A4A3A4"/>
          </p15:clr>
        </p15:guide>
        <p15:guide id="8" orient="horz" pos="1612" userDrawn="1">
          <p15:clr>
            <a:srgbClr val="A4A3A4"/>
          </p15:clr>
        </p15:guide>
        <p15:guide id="9" pos="141" userDrawn="1">
          <p15:clr>
            <a:srgbClr val="A4A3A4"/>
          </p15:clr>
        </p15:guide>
        <p15:guide id="10" pos="3747" userDrawn="1">
          <p15:clr>
            <a:srgbClr val="A4A3A4"/>
          </p15:clr>
        </p15:guide>
        <p15:guide id="11" pos="5620" userDrawn="1">
          <p15:clr>
            <a:srgbClr val="A4A3A4"/>
          </p15:clr>
        </p15:guide>
        <p15:guide id="12" pos="1873" userDrawn="1">
          <p15:clr>
            <a:srgbClr val="A4A3A4"/>
          </p15:clr>
        </p15:guide>
        <p15:guide id="13" pos="2014" userDrawn="1">
          <p15:clr>
            <a:srgbClr val="A4A3A4"/>
          </p15:clr>
        </p15:guide>
        <p15:guide id="14" pos="3885" userDrawn="1">
          <p15:clr>
            <a:srgbClr val="A4A3A4"/>
          </p15:clr>
        </p15:guide>
        <p15:guide id="15" pos="1338" userDrawn="1">
          <p15:clr>
            <a:srgbClr val="A4A3A4"/>
          </p15:clr>
        </p15:guide>
        <p15:guide id="16" pos="10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AF5F6"/>
    <a:srgbClr val="FFFFCC"/>
    <a:srgbClr val="FFCCCC"/>
    <a:srgbClr val="DAEDEF"/>
    <a:srgbClr val="0066CC"/>
    <a:srgbClr val="0079C2"/>
    <a:srgbClr val="FF99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614" y="108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225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0" tIns="46871" rIns="93740" bIns="46871" numCol="1" anchor="t" anchorCtr="0" compatLnSpc="1">
            <a:prstTxWarp prst="textNoShape">
              <a:avLst/>
            </a:prstTxWarp>
          </a:bodyPr>
          <a:lstStyle>
            <a:lvl1pPr defTabSz="93514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2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0" tIns="46871" rIns="93740" bIns="46871" numCol="1" anchor="t" anchorCtr="0" compatLnSpc="1">
            <a:prstTxWarp prst="textNoShape">
              <a:avLst/>
            </a:prstTxWarp>
          </a:bodyPr>
          <a:lstStyle>
            <a:lvl1pPr algn="r" defTabSz="93514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6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0" tIns="46871" rIns="93740" bIns="46871" numCol="1" anchor="b" anchorCtr="0" compatLnSpc="1">
            <a:prstTxWarp prst="textNoShape">
              <a:avLst/>
            </a:prstTxWarp>
          </a:bodyPr>
          <a:lstStyle>
            <a:lvl1pPr defTabSz="93514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6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0" tIns="46871" rIns="93740" bIns="46871" numCol="1" anchor="b" anchorCtr="0" compatLnSpc="1">
            <a:prstTxWarp prst="textNoShape">
              <a:avLst/>
            </a:prstTxWarp>
          </a:bodyPr>
          <a:lstStyle>
            <a:lvl1pPr algn="r" defTabSz="93514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4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68" tIns="49436" rIns="98868" bIns="49436" numCol="1" anchor="t" anchorCtr="0" compatLnSpc="1">
            <a:prstTxWarp prst="textNoShape">
              <a:avLst/>
            </a:prstTxWarp>
          </a:bodyPr>
          <a:lstStyle>
            <a:lvl1pPr defTabSz="989033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2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68" tIns="49436" rIns="98868" bIns="49436" numCol="1" anchor="t" anchorCtr="0" compatLnSpc="1">
            <a:prstTxWarp prst="textNoShape">
              <a:avLst/>
            </a:prstTxWarp>
          </a:bodyPr>
          <a:lstStyle>
            <a:lvl1pPr algn="r" defTabSz="989033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2" y="4862513"/>
            <a:ext cx="5676899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68" tIns="49436" rIns="98868" bIns="49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6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68" tIns="49436" rIns="98868" bIns="49436" numCol="1" anchor="b" anchorCtr="0" compatLnSpc="1">
            <a:prstTxWarp prst="textNoShape">
              <a:avLst/>
            </a:prstTxWarp>
          </a:bodyPr>
          <a:lstStyle>
            <a:lvl1pPr defTabSz="989033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6"/>
            <a:ext cx="3076575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68" tIns="49436" rIns="98868" bIns="49436" numCol="1" anchor="b" anchorCtr="0" compatLnSpc="1">
            <a:prstTxWarp prst="textNoShape">
              <a:avLst/>
            </a:prstTxWarp>
          </a:bodyPr>
          <a:lstStyle>
            <a:lvl1pPr algn="r" defTabSz="989033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9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5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5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40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6" y="1222375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1" y="1222375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5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5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5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19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6" y="2917516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40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5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16662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16662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6" y="1216662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6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6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40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8" y="1222375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1" y="1222375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5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6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26915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4" y="1214544"/>
            <a:ext cx="2846387" cy="4950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1214544"/>
            <a:ext cx="2835868" cy="4950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3" y="1214544"/>
            <a:ext cx="2846387" cy="4950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469414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6536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5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40" y="1222375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5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6" y="6477895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1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20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2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779" r:id="rId6"/>
    <p:sldLayoutId id="2147483781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2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20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  <p:sldLayoutId id="2147483780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9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20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20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2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9" y="1216662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6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8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1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5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20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5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70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5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2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17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7"/>
          <p:cNvSpPr>
            <a:spLocks noGrp="1"/>
          </p:cNvSpPr>
          <p:nvPr>
            <p:ph idx="1"/>
          </p:nvPr>
        </p:nvSpPr>
        <p:spPr>
          <a:xfrm>
            <a:off x="1519522" y="1734180"/>
            <a:ext cx="6797675" cy="4448145"/>
          </a:xfrm>
        </p:spPr>
        <p:txBody>
          <a:bodyPr/>
          <a:lstStyle/>
          <a:p>
            <a:pPr marL="0" indent="0">
              <a:lnSpc>
                <a:spcPts val="3200"/>
              </a:lnSpc>
            </a:pPr>
            <a:r>
              <a:rPr lang="ru-RU" sz="2400" dirty="0" smtClean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  <a:endParaRPr lang="ru-RU" dirty="0" smtClean="0"/>
          </a:p>
          <a:p>
            <a:pPr marL="0" indent="0"/>
            <a:endParaRPr lang="ru-RU" dirty="0"/>
          </a:p>
          <a:p>
            <a:pPr marL="0" indent="0">
              <a:lnSpc>
                <a:spcPts val="2500"/>
              </a:lnSpc>
            </a:pPr>
            <a:r>
              <a:rPr lang="ru-RU" sz="2000" b="0" dirty="0" smtClean="0"/>
              <a:t>Бондарчук </a:t>
            </a:r>
            <a:r>
              <a:rPr lang="ru-RU" sz="2000" b="0" dirty="0"/>
              <a:t>Андрей Сергеевич</a:t>
            </a:r>
          </a:p>
          <a:p>
            <a:pPr marL="0" indent="0">
              <a:lnSpc>
                <a:spcPts val="2500"/>
              </a:lnSpc>
            </a:pPr>
            <a:r>
              <a:rPr lang="ru-RU" sz="2000" b="0" dirty="0"/>
              <a:t>Генеральный директор </a:t>
            </a:r>
          </a:p>
          <a:p>
            <a:pPr marL="0" indent="0">
              <a:lnSpc>
                <a:spcPts val="2500"/>
              </a:lnSpc>
            </a:pPr>
            <a:r>
              <a:rPr lang="ru-RU" sz="2000" b="0" dirty="0"/>
              <a:t>ООО «Газпром межрегионгаз </a:t>
            </a:r>
            <a:r>
              <a:rPr lang="ru-RU" sz="2000" b="0" dirty="0" smtClean="0"/>
              <a:t>Санкт-Петербург</a:t>
            </a:r>
            <a:endParaRPr lang="ru-RU" sz="2000" b="0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0"/>
          </p:nvPr>
        </p:nvSpPr>
        <p:spPr>
          <a:xfrm>
            <a:off x="76913" y="6524059"/>
            <a:ext cx="8989450" cy="215444"/>
          </a:xfrm>
        </p:spPr>
        <p:txBody>
          <a:bodyPr/>
          <a:lstStyle/>
          <a:p>
            <a:pPr marL="0" indent="0" algn="r"/>
            <a:r>
              <a:rPr lang="ru-RU" sz="1400" dirty="0" smtClean="0"/>
              <a:t>10 августа </a:t>
            </a:r>
            <a:r>
              <a:rPr lang="ru-RU" sz="1400" smtClean="0"/>
              <a:t>2023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3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69177" y="4513761"/>
            <a:ext cx="8677027" cy="9624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!</a:t>
            </a:r>
            <a:r>
              <a:rPr lang="ru-RU" sz="1800" dirty="0"/>
              <a:t> </a:t>
            </a:r>
            <a:r>
              <a:rPr lang="ru-RU" sz="1800" dirty="0">
                <a:latin typeface="Arial Narrow" panose="020B0606020202030204" pitchFamily="34" charset="0"/>
              </a:rPr>
              <a:t>Неполноценное и несвоевременное выполнение работ по техническому обслуживанию газового оборудования специализированными организациями приводит к ситуациям, </a:t>
            </a:r>
          </a:p>
          <a:p>
            <a:pPr algn="ctr"/>
            <a:r>
              <a:rPr lang="ru-RU" sz="1800" dirty="0">
                <a:latin typeface="Arial Narrow" panose="020B0606020202030204" pitchFamily="34" charset="0"/>
              </a:rPr>
              <a:t>угрожающим жизни и здоровью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4327" y="2301220"/>
            <a:ext cx="362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По данным Министерства регионального контроля (надзора)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Калининградской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8265" y="1663876"/>
            <a:ext cx="129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81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0748" y="1913981"/>
            <a:ext cx="3976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9C2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осуществляют деятельность по </a:t>
            </a:r>
            <a:r>
              <a:rPr lang="ru-RU" sz="1600" dirty="0" smtClean="0">
                <a:solidFill>
                  <a:srgbClr val="002060"/>
                </a:solidFill>
              </a:rPr>
              <a:t>ТО ВДГО/ВКГО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250" y="2315296"/>
            <a:ext cx="129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93083" y="2439613"/>
            <a:ext cx="3969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9C2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имеет собственную </a:t>
            </a:r>
            <a:r>
              <a:rPr lang="ru-RU" sz="1600" dirty="0" err="1">
                <a:solidFill>
                  <a:srgbClr val="002060"/>
                </a:solidFill>
              </a:rPr>
              <a:t>аварийно</a:t>
            </a:r>
            <a:r>
              <a:rPr lang="ru-RU" sz="1600" dirty="0">
                <a:solidFill>
                  <a:srgbClr val="002060"/>
                </a:solidFill>
              </a:rPr>
              <a:t> – диспетчерскую службу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59250" y="2898845"/>
            <a:ext cx="48847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33</a:t>
            </a:r>
            <a:r>
              <a:rPr lang="ru-RU" sz="3600" dirty="0" smtClean="0">
                <a:solidFill>
                  <a:srgbClr val="0079C2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заключили </a:t>
            </a:r>
            <a:r>
              <a:rPr lang="ru-RU" sz="1600" dirty="0">
                <a:solidFill>
                  <a:srgbClr val="002060"/>
                </a:solidFill>
              </a:rPr>
              <a:t>договор с АО «</a:t>
            </a:r>
            <a:r>
              <a:rPr lang="ru-RU" sz="1600" dirty="0" err="1">
                <a:solidFill>
                  <a:srgbClr val="002060"/>
                </a:solidFill>
              </a:rPr>
              <a:t>Калининградгазификация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r>
              <a:rPr lang="ru-RU" sz="1600" dirty="0" smtClean="0">
                <a:solidFill>
                  <a:srgbClr val="002060"/>
                </a:solidFill>
              </a:rPr>
              <a:t> на </a:t>
            </a:r>
            <a:r>
              <a:rPr lang="ru-RU" sz="1600" dirty="0">
                <a:solidFill>
                  <a:srgbClr val="002060"/>
                </a:solidFill>
              </a:rPr>
              <a:t>оказание услуг </a:t>
            </a:r>
            <a:r>
              <a:rPr lang="ru-RU" sz="1600" dirty="0" smtClean="0">
                <a:solidFill>
                  <a:srgbClr val="002060"/>
                </a:solidFill>
              </a:rPr>
              <a:t>аварийно-диспетчерского сопровождения 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40213" y="2144249"/>
            <a:ext cx="793805" cy="37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86997" y="2805715"/>
            <a:ext cx="841957" cy="1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52984" y="3094120"/>
            <a:ext cx="851518" cy="23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3"/>
          <p:cNvSpPr txBox="1">
            <a:spLocks/>
          </p:cNvSpPr>
          <p:nvPr/>
        </p:nvSpPr>
        <p:spPr bwMode="auto">
          <a:xfrm>
            <a:off x="1966825" y="0"/>
            <a:ext cx="695492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000" dirty="0"/>
              <a:t>Специализированные организации по оказанию услуг технического обслуживания внутридомового и внутриквартирного газового </a:t>
            </a:r>
            <a:r>
              <a:rPr lang="ru-RU" sz="2000" dirty="0" smtClean="0"/>
              <a:t>оборудования</a:t>
            </a:r>
            <a:r>
              <a:rPr lang="en-US" sz="2000" dirty="0" smtClean="0"/>
              <a:t> </a:t>
            </a:r>
            <a:r>
              <a:rPr lang="ru-RU" sz="2000" dirty="0" smtClean="0"/>
              <a:t>на территории Калининградской области</a:t>
            </a:r>
            <a:endParaRPr lang="ru-RU" sz="2000" kern="0" dirty="0"/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>
          <a:xfrm>
            <a:off x="111512" y="6434255"/>
            <a:ext cx="1580765" cy="35141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0"/>
          </p:nvPr>
        </p:nvSpPr>
        <p:spPr>
          <a:xfrm>
            <a:off x="2031897" y="6390522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64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6606" y="1137358"/>
            <a:ext cx="84020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С начала 2023 </a:t>
            </a:r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года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в средствах </a:t>
            </a:r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массовой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информации размещены следующие информационные материалы по безопасному использованию газового оборудования: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396" y="2122550"/>
            <a:ext cx="496145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официальном сайте размещено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пресс-релизов;</a:t>
            </a:r>
            <a:endParaRPr lang="ru-RU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70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публикаций в СМИ; 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30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текстовых публикаций и видеороликов</a:t>
            </a:r>
            <a:b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социальных сетях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ВКонтакте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Одноклассники,</a:t>
            </a:r>
            <a:b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канале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Яндекс.Дзен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(охват составил более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150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000 пользователей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);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размещение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ролика ООО «Газпром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межрегионгаз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в социальных сетях – более 10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тыс. просмотров</a:t>
            </a:r>
          </a:p>
          <a:p>
            <a:pPr defTabSz="360000"/>
            <a:endParaRPr lang="ru-RU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интервью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генерального директора А.С.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Бондарчука</a:t>
            </a:r>
            <a:b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телеканала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ЛенТВ24;</a:t>
            </a:r>
            <a:endParaRPr lang="ru-RU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сюжет на телеканале «78» «</a:t>
            </a:r>
            <a:r>
              <a:rPr lang="ru-RU" sz="16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Осторожно!Газ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!»</a:t>
            </a:r>
            <a:b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безопасном использовании газового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оборудования.</a:t>
            </a:r>
            <a:endParaRPr lang="ru-RU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47115"/>
            <a:ext cx="6947005" cy="369332"/>
          </a:xfrm>
        </p:spPr>
        <p:txBody>
          <a:bodyPr/>
          <a:lstStyle/>
          <a:p>
            <a:pPr marL="0" indent="0"/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</a:t>
            </a:r>
            <a:r>
              <a:rPr lang="ru-RU" sz="1200" dirty="0" smtClean="0"/>
              <a:t>ОБОРУДОВАНИЯ</a:t>
            </a:r>
            <a:endParaRPr lang="ru-RU" sz="1200" dirty="0"/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2016808" y="264922"/>
            <a:ext cx="6764167" cy="692209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39" y="1933138"/>
            <a:ext cx="3370417" cy="21066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t="-1082" r="13785" b="4979"/>
          <a:stretch/>
        </p:blipFill>
        <p:spPr>
          <a:xfrm>
            <a:off x="5265771" y="3956049"/>
            <a:ext cx="3661691" cy="218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5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69563"/>
              </p:ext>
            </p:extLst>
          </p:nvPr>
        </p:nvGraphicFramePr>
        <p:xfrm>
          <a:off x="116810" y="2377885"/>
          <a:ext cx="8966886" cy="38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435"/>
                <a:gridCol w="2628825"/>
                <a:gridCol w="910551"/>
                <a:gridCol w="1087075"/>
              </a:tblGrid>
              <a:tr h="50291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Ответственные лица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Срок исполнения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Статус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исполнения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9597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Продолжить проведение совместных рейдов с сотрудниками социальных служб администраций муниципальных образований, управляющих компаний и организаций, обслуживающих ВДГО и ВКГО в многоквартирных домах по квартирам «группы риска».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Главы администраций МО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регионального контроля (надзора)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строительства и ЖКХ КО.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постоянно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исполнении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2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Рекомендовать органам местного самоуправления Калининградской области совместно с управляющими компаниями и организациями, оказывающими услуги в сфере обслуживания и ремонта ВДГО и ВКГО, выявить выработавшее нормативный срок ВДГО и ВКГО, в том числе подлежащих замене пробковых кранов, вентилей на шаровые краны и пр. в муниципальных квартирах. 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Главы администраций МО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регионального контроля (надзора)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строительства и ЖКХ КО.</a:t>
                      </a:r>
                      <a:endParaRPr lang="ru-RU" sz="1200" dirty="0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30.12.2023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исполнении</a:t>
                      </a: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9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Рекомендовать органам местного самоуправления Калининградской области предусмотреть работы по установке датчиков загазованности и замене подводки к газоиспользующему оборудованию в муниципальных квартирах.       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Главы администраций МО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строительства и ЖКХ КО.</a:t>
                      </a:r>
                      <a:endParaRPr lang="ru-RU" sz="1200" dirty="0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 30.12.2023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исполнении</a:t>
                      </a: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Текст 5"/>
          <p:cNvSpPr>
            <a:spLocks noGrp="1"/>
          </p:cNvSpPr>
          <p:nvPr>
            <p:ph type="body" sz="quarter" idx="10"/>
          </p:nvPr>
        </p:nvSpPr>
        <p:spPr>
          <a:xfrm>
            <a:off x="2124076" y="6447118"/>
            <a:ext cx="6871643" cy="369332"/>
          </a:xfrm>
        </p:spPr>
        <p:txBody>
          <a:bodyPr/>
          <a:lstStyle/>
          <a:p>
            <a:pPr marL="0" indent="0"/>
            <a:r>
              <a:rPr lang="ru-RU" sz="1200" dirty="0" smtClean="0"/>
              <a:t>ИЗМЕНЕНИЕ ЗАКОНОДАТЕЛЬСТВА В ЧАСТИ ТЕХНИЧЕСКОГО ОБСЛУЖИВАНИЯ И РЕМОНТА ВНУТРИДОМОВОГО </a:t>
            </a:r>
            <a:r>
              <a:rPr lang="ru-RU" sz="1200" dirty="0"/>
              <a:t>И ВНУТРИКВАРТИРНОГО ГАЗОВОГО ОБОРУДОВАНИЯ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788" y="1100266"/>
            <a:ext cx="8790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366"/>
                </a:solidFill>
                <a:cs typeface="Arial" panose="020B0604020202020204" pitchFamily="34" charset="0"/>
              </a:rPr>
              <a:t>17.02.2023 </a:t>
            </a:r>
            <a:r>
              <a:rPr lang="ru-RU" sz="1600" dirty="0">
                <a:solidFill>
                  <a:srgbClr val="003366"/>
                </a:solidFill>
              </a:rPr>
              <a:t>проведено совещание </a:t>
            </a:r>
            <a:r>
              <a:rPr lang="ru-RU" sz="1600" dirty="0" smtClean="0">
                <a:solidFill>
                  <a:srgbClr val="003366"/>
                </a:solidFill>
              </a:rPr>
              <a:t>в Правительстве Калининградской области по </a:t>
            </a:r>
            <a:r>
              <a:rPr lang="ru-RU" sz="1600" dirty="0">
                <a:solidFill>
                  <a:srgbClr val="003366"/>
                </a:solidFill>
              </a:rPr>
              <a:t>вопросу технического обслуживания внутридомового и внутриквартирного газового оборудования потребителей природного </a:t>
            </a:r>
            <a:r>
              <a:rPr lang="ru-RU" sz="1600" dirty="0" smtClean="0">
                <a:solidFill>
                  <a:srgbClr val="003366"/>
                </a:solidFill>
              </a:rPr>
              <a:t>газа </a:t>
            </a:r>
            <a:r>
              <a:rPr lang="ru-RU" sz="1600" dirty="0">
                <a:solidFill>
                  <a:srgbClr val="003366"/>
                </a:solidFill>
              </a:rPr>
              <a:t>(Протокол № РА-6/07-01</a:t>
            </a:r>
            <a:r>
              <a:rPr lang="ru-RU" sz="1600" dirty="0" smtClean="0">
                <a:solidFill>
                  <a:srgbClr val="003366"/>
                </a:solidFill>
              </a:rPr>
              <a:t>).</a:t>
            </a:r>
          </a:p>
          <a:p>
            <a:r>
              <a:rPr lang="ru-RU" sz="800" dirty="0" smtClean="0">
                <a:solidFill>
                  <a:srgbClr val="003366"/>
                </a:solidFill>
              </a:rPr>
              <a:t>         </a:t>
            </a:r>
            <a:endParaRPr lang="ru-RU" sz="800" dirty="0">
              <a:solidFill>
                <a:srgbClr val="003366"/>
              </a:solidFill>
            </a:endParaRPr>
          </a:p>
          <a:p>
            <a:r>
              <a:rPr lang="ru-RU" sz="1600" dirty="0">
                <a:solidFill>
                  <a:srgbClr val="003366"/>
                </a:solidFill>
              </a:rPr>
              <a:t>Приняты решения:</a:t>
            </a:r>
          </a:p>
          <a:p>
            <a:endParaRPr lang="ru-RU" sz="160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2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70161"/>
              </p:ext>
            </p:extLst>
          </p:nvPr>
        </p:nvGraphicFramePr>
        <p:xfrm>
          <a:off x="57665" y="1579921"/>
          <a:ext cx="9022574" cy="432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677"/>
                <a:gridCol w="2577107"/>
                <a:gridCol w="1009217"/>
                <a:gridCol w="1093573"/>
              </a:tblGrid>
              <a:tr h="5152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Ответственные лица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Срок исполнения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Статус исполнения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</a:tr>
              <a:tr h="13395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Рассмотреть практику применения комплексного договора на примере  Москвы и Санкт-Петербурга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регионального контроля (надзора)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строительства и ЖКХ КО;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ООО «Газпром </a:t>
                      </a:r>
                      <a:r>
                        <a:rPr lang="ru-RU" sz="1200" kern="1200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Межрегионгаз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Санкт-Петербург»;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200" kern="1200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Калининградгазификация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».</a:t>
                      </a:r>
                      <a:endParaRPr lang="ru-RU" sz="1200" kern="1200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08.05.2023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исполнении</a:t>
                      </a: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Рекомендовать ООО «Газпром </a:t>
                      </a: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Межрегионгаз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 Санкт-Петербург» передавать в адрес Министерства регионального контроля (надзора) Калининградской области информацию с адресами абонентов, у которых отсутствуют заключенные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договоры </a:t>
                      </a: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ТО ВДГО/ВКГО.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ООО «Газпром </a:t>
                      </a:r>
                      <a:r>
                        <a:rPr lang="ru-RU" sz="1200" kern="1200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Межрегионгаз</a:t>
                      </a:r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Санкт-Петербург»;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регионального контроля (надзора) Калининградской области.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1 раз в квартал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исполнено</a:t>
                      </a:r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Направить «План выполнения мероприятий по повышению уровня безопасности при эксплуатации внутридомового и внутриквартирного газового оборудования, установленного в жилых помещениях многоквартирных жилых домов на территории Калининградской области» в адрес ответственных структур для определения ответственного лица от каждой организации по каждому пункту Плана мероприятий.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строительства и ЖКХ КО.</a:t>
                      </a: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31.03.2023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исполнено</a:t>
                      </a:r>
                      <a:endParaRPr lang="ru-RU" sz="1200" dirty="0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2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24076" y="0"/>
            <a:ext cx="6797675" cy="1009650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0"/>
          </p:nvPr>
        </p:nvSpPr>
        <p:spPr>
          <a:xfrm>
            <a:off x="1993557" y="6477895"/>
            <a:ext cx="6985343" cy="307777"/>
          </a:xfrm>
        </p:spPr>
        <p:txBody>
          <a:bodyPr/>
          <a:lstStyle/>
          <a:p>
            <a:pPr marL="0" indent="0"/>
            <a:r>
              <a:rPr lang="ru-RU" sz="1200" dirty="0" smtClean="0"/>
              <a:t>ИЗМЕНЕНИЕ ЗАКОНОДАТЕЛЬСТВА В ЧАСТИ ТЕХНИЧЕСКОГО ОБСЛУЖИВАНИЯ И РЕМОНТА ВНУТРИДОМОВОГО </a:t>
            </a:r>
            <a:r>
              <a:rPr lang="ru-RU" sz="1200" dirty="0"/>
              <a:t>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6543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790" y="1273437"/>
            <a:ext cx="874254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0000"/>
            <a:r>
              <a:rPr lang="ru-RU" sz="1600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29.06.2023 проведено совещание с представителями ГРО и </a:t>
            </a:r>
            <a:r>
              <a:rPr lang="ru-RU" sz="1600" dirty="0" smtClean="0">
                <a:solidFill>
                  <a:srgbClr val="003366"/>
                </a:solidFill>
              </a:rPr>
              <a:t>Министерством </a:t>
            </a:r>
            <a:r>
              <a:rPr lang="ru-RU" sz="1600" dirty="0">
                <a:solidFill>
                  <a:srgbClr val="003366"/>
                </a:solidFill>
              </a:rPr>
              <a:t>регионального контроля (надзора) Калининградской области по вопросу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ВДГО/ВКГО потребителей природного газа в связи с вступлением с 01.09.2023 изменений в Правила </a:t>
            </a:r>
            <a:r>
              <a:rPr lang="ru-RU" sz="1600" dirty="0" smtClean="0">
                <a:solidFill>
                  <a:srgbClr val="003366"/>
                </a:solidFill>
              </a:rPr>
              <a:t>№ 410.</a:t>
            </a:r>
          </a:p>
          <a:p>
            <a:pPr algn="just" defTabSz="360000"/>
            <a:endParaRPr lang="ru-RU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defTabSz="360000"/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По исполнению п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. 2 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Протокола совещания </a:t>
            </a:r>
            <a:r>
              <a:rPr lang="ru-RU" sz="1600" dirty="0" smtClean="0">
                <a:solidFill>
                  <a:srgbClr val="003366"/>
                </a:solidFill>
                <a:cs typeface="Arial" panose="020B0604020202020204" pitchFamily="34" charset="0"/>
              </a:rPr>
              <a:t>Обществом </a:t>
            </a:r>
            <a:r>
              <a:rPr lang="ru-RU" sz="1600" dirty="0">
                <a:solidFill>
                  <a:srgbClr val="003366"/>
                </a:solidFill>
              </a:rPr>
              <a:t>в направленных квитанциях в июле проинформировано 307 632 абонента (физические лица) о внесении изменений в законодательство и необходимости переоформления договора по техническому обслуживанию, ремонту и аварийно-диспетчерскому обеспечению внутриквартирного газового оборудования</a:t>
            </a:r>
            <a:r>
              <a:rPr lang="ru-RU" sz="1600" dirty="0" smtClean="0">
                <a:solidFill>
                  <a:srgbClr val="003366"/>
                </a:solidFill>
              </a:rPr>
              <a:t>.</a:t>
            </a:r>
          </a:p>
          <a:p>
            <a:pPr algn="just" defTabSz="360000"/>
            <a:endParaRPr lang="ru-RU" sz="1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defTabSz="360000"/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Обществом за период с 01.01.2023 по 01.08.2023 выполнены мероприятия:</a:t>
            </a:r>
          </a:p>
          <a:p>
            <a:pPr defTabSz="360000"/>
            <a:endParaRPr lang="ru-RU" sz="7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66"/>
                </a:solidFill>
              </a:rPr>
              <a:t>Направлены письма в адрес газораспределительной и специализированных организаций об отключении газоснабжения по адресам, у которых отсутствует договор на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ВДГО/ВКГО – 2 177 адресов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66"/>
                </a:solidFill>
              </a:rPr>
              <a:t>Направлены абонентам Калининградской области уведомления об отсутствии договоров на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ВДГО/ВКГО – 2 885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66"/>
                </a:solidFill>
              </a:rPr>
              <a:t>В адрес глав муниципальных образований Калининградской области направлены реестры жилых объектов, по которым отсутствует информация о действующих договорах по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ВДГО/ВКГО</a:t>
            </a:r>
            <a:r>
              <a:rPr lang="ru-RU" sz="1600" dirty="0" smtClean="0">
                <a:solidFill>
                  <a:srgbClr val="003366"/>
                </a:solidFill>
              </a:rPr>
              <a:t>;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2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790" y="1383957"/>
            <a:ext cx="8790929" cy="445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3600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3366"/>
                </a:solidFill>
              </a:rPr>
              <a:t>Подписаны </a:t>
            </a:r>
            <a:r>
              <a:rPr lang="ru-RU" sz="1600" dirty="0">
                <a:solidFill>
                  <a:srgbClr val="003366"/>
                </a:solidFill>
              </a:rPr>
              <a:t>соглашения о взаимодействии с 11 специализированными организациями в рамках проведения работ по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ВДГО/ВКГО;</a:t>
            </a:r>
          </a:p>
          <a:p>
            <a:pPr algn="just" defTabSz="360000"/>
            <a:endParaRPr lang="ru-RU" sz="1400" dirty="0">
              <a:solidFill>
                <a:srgbClr val="003366"/>
              </a:solidFill>
            </a:endParaRPr>
          </a:p>
          <a:p>
            <a:pPr algn="just" defTabSz="360000"/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003366"/>
              </a:solidFill>
            </a:endParaRPr>
          </a:p>
          <a:p>
            <a:pPr algn="just"/>
            <a:endParaRPr lang="ru-RU" sz="1400" dirty="0">
              <a:solidFill>
                <a:srgbClr val="00336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66"/>
                </a:solidFill>
              </a:rPr>
              <a:t>В квитанциях на оплату размещается информация об отсутствии у абонента договора на </a:t>
            </a:r>
            <a:r>
              <a:rPr lang="ru-RU" sz="1600" dirty="0" err="1" smtClean="0">
                <a:solidFill>
                  <a:srgbClr val="003366"/>
                </a:solidFill>
              </a:rPr>
              <a:t>ТОиР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>
                <a:solidFill>
                  <a:srgbClr val="003366"/>
                </a:solidFill>
              </a:rPr>
              <a:t>ВДГО/ВКГО</a:t>
            </a:r>
            <a:r>
              <a:rPr lang="ru-RU" sz="1400" dirty="0">
                <a:solidFill>
                  <a:srgbClr val="003366"/>
                </a:solidFill>
              </a:rPr>
              <a:t>. </a:t>
            </a:r>
            <a:endParaRPr lang="ru-RU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56430"/>
              </p:ext>
            </p:extLst>
          </p:nvPr>
        </p:nvGraphicFramePr>
        <p:xfrm>
          <a:off x="1112108" y="2105149"/>
          <a:ext cx="7003548" cy="282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608"/>
                <a:gridCol w="4037251"/>
                <a:gridCol w="2438689"/>
              </a:tblGrid>
              <a:tr h="44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Количество адресов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1.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ООО «</a:t>
                      </a:r>
                      <a:r>
                        <a:rPr lang="ru-RU" sz="1100" dirty="0" err="1">
                          <a:solidFill>
                            <a:schemeClr val="tx2"/>
                          </a:solidFill>
                          <a:effectLst/>
                        </a:rPr>
                        <a:t>Газнадзор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50 490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2.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ООО «Городская Газовая Служба»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35 995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3.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ООО «Газ-Ремонт-Сервис-39»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34 260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4.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«КалининградГазСервис»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18 468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5.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«Газтехобслуживание»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13 725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6.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ИП Новиков А.Е.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7 648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7.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«ГазнадзорСервис»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6 250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8.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«Центр Газовых Услуг»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4 924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9.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«МенакомПлюс»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1 841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10.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«Профессиональная газификация»                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419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3366"/>
                          </a:solidFill>
                          <a:effectLst/>
                        </a:rPr>
                        <a:t>11.</a:t>
                      </a:r>
                      <a:endParaRPr lang="ru-RU" sz="11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ООО «Перспектива»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64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5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1898072" y="1967344"/>
            <a:ext cx="7023677" cy="59170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</a:p>
          <a:p>
            <a:endParaRPr lang="ru-RU" dirty="0"/>
          </a:p>
        </p:txBody>
      </p:sp>
      <p:sp>
        <p:nvSpPr>
          <p:cNvPr id="8" name="TextBox 2"/>
          <p:cNvSpPr txBox="1">
            <a:spLocks noGrp="1" noChangeArrowheads="1"/>
          </p:cNvSpPr>
          <p:nvPr>
            <p:ph idx="12"/>
          </p:nvPr>
        </p:nvSpPr>
        <p:spPr bwMode="auto">
          <a:xfrm>
            <a:off x="2124075" y="2917514"/>
            <a:ext cx="6797675" cy="32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Бондарчук Андрей Сергеевич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Генеральный директор </a:t>
            </a:r>
            <a:endParaRPr lang="en-US" altLang="ru-RU" sz="2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ООО «Газпром межрегионгаз Санкт-Петербург»</a:t>
            </a:r>
          </a:p>
        </p:txBody>
      </p:sp>
    </p:spTree>
    <p:extLst>
      <p:ext uri="{BB962C8B-B14F-4D97-AF65-F5344CB8AC3E}">
        <p14:creationId xmlns:p14="http://schemas.microsoft.com/office/powerpoint/2010/main" val="20480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912" y="1107448"/>
            <a:ext cx="89730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азработать </a:t>
            </a:r>
            <a:r>
              <a:rPr lang="ru-RU" sz="1600" dirty="0">
                <a:solidFill>
                  <a:srgbClr val="002060"/>
                </a:solidFill>
              </a:rPr>
              <a:t>и утвердить «Дорожную карту» для исполнения требований </a:t>
            </a:r>
            <a:r>
              <a:rPr lang="ru-RU" sz="1600" dirty="0" smtClean="0">
                <a:solidFill>
                  <a:srgbClr val="002060"/>
                </a:solidFill>
              </a:rPr>
              <a:t>законодательства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marL="284400" indent="-2844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Провести </a:t>
            </a:r>
            <a:r>
              <a:rPr lang="ru-RU" sz="1600" dirty="0">
                <a:solidFill>
                  <a:srgbClr val="002060"/>
                </a:solidFill>
              </a:rPr>
              <a:t>мероприятия, направленные на заключение организациями, осуществляющими управление МКД,  комплексных договоров 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ВДГО/ВКГО с АО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Калининградгазификация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Утвердить </a:t>
            </a:r>
            <a:r>
              <a:rPr lang="ru-RU" sz="1600" dirty="0">
                <a:solidFill>
                  <a:srgbClr val="002060"/>
                </a:solidFill>
              </a:rPr>
              <a:t>форму типового договора 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ВДГО/ВКГО, соответствующую </a:t>
            </a:r>
            <a:r>
              <a:rPr lang="ru-RU" sz="1600" dirty="0" smtClean="0">
                <a:solidFill>
                  <a:srgbClr val="002060"/>
                </a:solidFill>
              </a:rPr>
              <a:t>требованиям законодательства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Утвердить </a:t>
            </a:r>
            <a:r>
              <a:rPr lang="ru-RU" sz="1600" dirty="0">
                <a:solidFill>
                  <a:srgbClr val="002060"/>
                </a:solidFill>
              </a:rPr>
              <a:t>расчет стоимости услуг </a:t>
            </a:r>
            <a:r>
              <a:rPr lang="ru-RU" sz="1600" dirty="0" smtClean="0">
                <a:solidFill>
                  <a:srgbClr val="002060"/>
                </a:solidFill>
              </a:rPr>
              <a:t>по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ВДГО/ВКГО, выполненный в соответствии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 </a:t>
            </a:r>
            <a:r>
              <a:rPr lang="ru-RU" sz="1600" dirty="0">
                <a:solidFill>
                  <a:srgbClr val="002060"/>
                </a:solidFill>
              </a:rPr>
              <a:t>утвержденными методическими </a:t>
            </a:r>
            <a:r>
              <a:rPr lang="ru-RU" sz="1600" dirty="0" smtClean="0">
                <a:solidFill>
                  <a:srgbClr val="002060"/>
                </a:solidFill>
              </a:rPr>
              <a:t>указаниями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Разработать </a:t>
            </a:r>
            <a:r>
              <a:rPr lang="ru-RU" sz="1600" dirty="0">
                <a:solidFill>
                  <a:srgbClr val="002060"/>
                </a:solidFill>
              </a:rPr>
              <a:t>график перезаключения договоров 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ВДГО/ВКГО с указанием необходимого количества перезаключаемых </a:t>
            </a:r>
            <a:r>
              <a:rPr lang="ru-RU" sz="1600" dirty="0" smtClean="0">
                <a:solidFill>
                  <a:srgbClr val="002060"/>
                </a:solidFill>
              </a:rPr>
              <a:t>договоров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1600" dirty="0">
                <a:solidFill>
                  <a:srgbClr val="002060"/>
                </a:solidFill>
              </a:rPr>
              <a:t>взаимодействие со специализированными организациями, осуществляющими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настоящее время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ВДГО/ВКГО, по вопросу заключения договоров </a:t>
            </a:r>
            <a:r>
              <a:rPr lang="ru-RU" sz="1600" dirty="0" smtClean="0">
                <a:solidFill>
                  <a:srgbClr val="002060"/>
                </a:solidFill>
              </a:rPr>
              <a:t>субподряда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1600" dirty="0">
                <a:solidFill>
                  <a:srgbClr val="002060"/>
                </a:solidFill>
              </a:rPr>
              <a:t>ежемесячное предоставление списков абонентов и адресов многоквартирных домов, у которых не заключены или подлежат перезаключению договоры 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ВДГО/ВКГО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1600" dirty="0">
                <a:solidFill>
                  <a:srgbClr val="002060"/>
                </a:solidFill>
              </a:rPr>
              <a:t>работу по информированию жителей </a:t>
            </a:r>
            <a:r>
              <a:rPr lang="ru-RU" sz="1600" dirty="0" smtClean="0">
                <a:solidFill>
                  <a:srgbClr val="002060"/>
                </a:solidFill>
              </a:rPr>
              <a:t>Калининградской </a:t>
            </a:r>
            <a:r>
              <a:rPr lang="ru-RU" sz="1600" dirty="0">
                <a:solidFill>
                  <a:srgbClr val="002060"/>
                </a:solidFill>
              </a:rPr>
              <a:t>области об изменениях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законодательстве и необходимости перезаключения договоров о </a:t>
            </a:r>
            <a:r>
              <a:rPr lang="ru-RU" sz="1600" dirty="0" err="1" smtClean="0">
                <a:solidFill>
                  <a:srgbClr val="002060"/>
                </a:solidFill>
              </a:rPr>
              <a:t>ТОиР</a:t>
            </a:r>
            <a:r>
              <a:rPr lang="ru-RU" sz="1600" dirty="0" smtClean="0">
                <a:solidFill>
                  <a:srgbClr val="002060"/>
                </a:solidFill>
              </a:rPr>
              <a:t> ВДГО/ВКГО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1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законодательства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9399" y="1416909"/>
            <a:ext cx="211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ПОСТАНОВЛЕНИЕ ПРАВИТЕЛЬСТВА РФ ОТ 29.05.2023 № 859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573" y="1365038"/>
            <a:ext cx="742821" cy="8116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85479" y="2311947"/>
            <a:ext cx="3217677" cy="385285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рамках реализации постановления Правительства РФ от 29.05.2023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№ 859 внесены изменения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Правила пользования газом в части обеспечения безопасности при использовании и содержании внутридомового и внутриквартирного газового оборудования при предоставлении коммунальной услуги по газоснабжению, утвержденные постановлением Правительства РФ от 14.05.2013 № 410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600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части технического обслуживания и ремонта внутридомового и внутриквартирного газового оборудования </a:t>
            </a:r>
            <a:endParaRPr lang="ru-RU" sz="1600" kern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idx="4294967295"/>
          </p:nvPr>
        </p:nvSpPr>
        <p:spPr>
          <a:xfrm>
            <a:off x="3298677" y="1136587"/>
            <a:ext cx="5606041" cy="5204571"/>
          </a:xfrm>
          <a:prstGeom prst="rect">
            <a:avLst/>
          </a:prstGeom>
        </p:spPr>
        <p:txBody>
          <a:bodyPr/>
          <a:lstStyle/>
          <a:p>
            <a:pPr marL="241200" algn="just"/>
            <a:r>
              <a:rPr lang="ru-RU" sz="1600" b="1" kern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 </a:t>
            </a:r>
            <a:r>
              <a:rPr lang="ru-RU" sz="1600" b="1" kern="1200" dirty="0">
                <a:solidFill>
                  <a:srgbClr val="C00000"/>
                </a:solidFill>
                <a:latin typeface="Arial Narrow" pitchFamily="34" charset="0"/>
              </a:rPr>
              <a:t>1 сентября 2023 года:</a:t>
            </a: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Специализированная организация </a:t>
            </a:r>
            <a:r>
              <a:rPr lang="ru-RU" sz="1600" dirty="0">
                <a:latin typeface="Arial Narrow" panose="020B0606020202030204" pitchFamily="34" charset="0"/>
              </a:rPr>
              <a:t>– соответствующая требованиям Правил </a:t>
            </a:r>
            <a:r>
              <a:rPr lang="ru-RU" sz="1600" b="1" u="sng" dirty="0">
                <a:latin typeface="Arial Narrow" panose="020B0606020202030204" pitchFamily="34" charset="0"/>
              </a:rPr>
              <a:t>газораспределительная организация,</a:t>
            </a:r>
            <a:r>
              <a:rPr lang="ru-RU" sz="1600" b="1" dirty="0">
                <a:latin typeface="Arial Narrow" panose="020B0606020202030204" pitchFamily="34" charset="0"/>
              </a:rPr>
              <a:t> осуществляющая транспортировку газа до места соединения сети газораспределения с газопроводом, входящим в состав ВДГО</a:t>
            </a:r>
          </a:p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Закреплен принцип: </a:t>
            </a:r>
            <a:r>
              <a:rPr lang="ru-RU" sz="1600" b="1" dirty="0">
                <a:latin typeface="Arial Narrow" panose="020B0606020202030204" pitchFamily="34" charset="0"/>
              </a:rPr>
              <a:t>«один многоквартирный дом – одна специализированная организация</a:t>
            </a:r>
            <a:r>
              <a:rPr lang="ru-RU" sz="1600" dirty="0">
                <a:latin typeface="Arial Narrow" panose="020B0606020202030204" pitchFamily="34" charset="0"/>
              </a:rPr>
              <a:t>»: собственники (наниматели) помещений в МКД обязаны заключить договоры о техническом обслуживании и ремонте ВКГО с той же специализированной организацией, с которой заключен договор о техническом обслуживании и ремонте ВДГО лицом, осуществляющим управление МКД</a:t>
            </a:r>
          </a:p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Специализированная организация </a:t>
            </a:r>
            <a:r>
              <a:rPr lang="ru-RU" sz="1600" b="1" dirty="0">
                <a:latin typeface="Arial Narrow" panose="020B0606020202030204" pitchFamily="34" charset="0"/>
              </a:rPr>
              <a:t>обязана направлять поставщику газа уведомления о заключенных или прекративших действие договорах</a:t>
            </a:r>
            <a:r>
              <a:rPr lang="ru-RU" sz="1600" dirty="0">
                <a:latin typeface="Arial Narrow" panose="020B0606020202030204" pitchFamily="34" charset="0"/>
              </a:rPr>
              <a:t> о техническом обслуживании и ремонте </a:t>
            </a:r>
            <a:r>
              <a:rPr lang="ru-RU" sz="1600" dirty="0" smtClean="0">
                <a:latin typeface="Arial Narrow" panose="020B0606020202030204" pitchFamily="34" charset="0"/>
              </a:rPr>
              <a:t>ВДГО/ВКГО </a:t>
            </a:r>
            <a:r>
              <a:rPr lang="ru-RU" sz="1600" u="sng" dirty="0">
                <a:latin typeface="Arial Narrow" panose="020B0606020202030204" pitchFamily="34" charset="0"/>
              </a:rPr>
              <a:t>в течение 30 календарных дней со дня заключения или прекращения действия таких договоров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законодательства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9399" y="1416909"/>
            <a:ext cx="211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ПОСТАНОВЛЕНИЕ ПРАВИТЕЛЬСТВА РФ ОТ 29.05.2023 № 859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573" y="1365038"/>
            <a:ext cx="742821" cy="8116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85479" y="2311947"/>
            <a:ext cx="3217677" cy="385285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рамках реализации постановления Правительства РФ от 29.05.2023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№ 859 внесены изменения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Правила пользования газом в части обеспечения безопасности при использовании и содержании внутридомового и внутриквартирного газового оборудования при предоставлении коммунальной услуги по газоснабжению, утвержденные постановлением Правительства РФ от 14.05.2013 № 410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600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части технического обслуживания и ремонта внутридомового и внутриквартирного газового оборудования </a:t>
            </a:r>
            <a:endParaRPr lang="ru-RU" sz="1600" kern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idx="4294967295"/>
          </p:nvPr>
        </p:nvSpPr>
        <p:spPr>
          <a:xfrm>
            <a:off x="3298677" y="1136587"/>
            <a:ext cx="5665861" cy="5204571"/>
          </a:xfrm>
          <a:prstGeom prst="rect">
            <a:avLst/>
          </a:prstGeom>
        </p:spPr>
        <p:txBody>
          <a:bodyPr/>
          <a:lstStyle/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Arial Narrow" panose="020B0606020202030204" pitchFamily="34" charset="0"/>
              </a:rPr>
              <a:t>Первое </a:t>
            </a:r>
            <a:r>
              <a:rPr lang="ru-RU" sz="1600" b="1" dirty="0">
                <a:latin typeface="Arial Narrow" panose="020B0606020202030204" pitchFamily="34" charset="0"/>
              </a:rPr>
              <a:t>техническое обслуживание должно быть проведено </a:t>
            </a:r>
            <a:r>
              <a:rPr lang="ru-RU" sz="1600" u="sng" dirty="0">
                <a:latin typeface="Arial Narrow" panose="020B0606020202030204" pitchFamily="34" charset="0"/>
              </a:rPr>
              <a:t>в течение 12 месяцев с даты заключения договора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о </a:t>
            </a:r>
            <a:r>
              <a:rPr lang="ru-RU" sz="1600" dirty="0" smtClean="0">
                <a:latin typeface="Arial Narrow" panose="020B0606020202030204" pitchFamily="34" charset="0"/>
              </a:rPr>
              <a:t>техническом обслуживании и ремонте ВДГО/ВКГО, </a:t>
            </a:r>
            <a:r>
              <a:rPr lang="ru-RU" sz="1600" b="1" dirty="0">
                <a:latin typeface="Arial Narrow" panose="020B0606020202030204" pitchFamily="34" charset="0"/>
              </a:rPr>
              <a:t>далее – </a:t>
            </a:r>
            <a:r>
              <a:rPr lang="ru-RU" sz="1600" u="sng" dirty="0">
                <a:latin typeface="Arial Narrow" panose="020B0606020202030204" pitchFamily="34" charset="0"/>
              </a:rPr>
              <a:t>один раз в течение 12 месяцев с даты последнего технического обслуживания</a:t>
            </a:r>
          </a:p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Информация о проведении работ по проверке технического состояния, очистке и ремонту дымовых и вентиляционных каналов МКД </a:t>
            </a:r>
            <a:r>
              <a:rPr lang="ru-RU" sz="1600" dirty="0">
                <a:latin typeface="Arial Narrow" panose="020B0606020202030204" pitchFamily="34" charset="0"/>
              </a:rPr>
              <a:t>должна размещаться </a:t>
            </a:r>
            <a:r>
              <a:rPr lang="ru-RU" sz="1600" b="1" dirty="0">
                <a:latin typeface="Arial Narrow" panose="020B0606020202030204" pitchFamily="34" charset="0"/>
              </a:rPr>
              <a:t>на официальных сайтах</a:t>
            </a:r>
            <a:r>
              <a:rPr lang="ru-RU" sz="1600" dirty="0">
                <a:latin typeface="Arial Narrow" panose="020B0606020202030204" pitchFamily="34" charset="0"/>
              </a:rPr>
              <a:t> лиц, осуществляющих деятельность по управлению МКД, а при непосредственном способе управления МКД – </a:t>
            </a:r>
            <a:r>
              <a:rPr lang="ru-RU" sz="1600" b="1" dirty="0">
                <a:latin typeface="Arial Narrow" panose="020B0606020202030204" pitchFamily="34" charset="0"/>
              </a:rPr>
              <a:t>на информационных стендах в местах общего пользования</a:t>
            </a:r>
          </a:p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Результаты проверки </a:t>
            </a:r>
            <a:r>
              <a:rPr lang="ru-RU" sz="1600" dirty="0">
                <a:latin typeface="Arial Narrow" panose="020B0606020202030204" pitchFamily="34" charset="0"/>
              </a:rPr>
              <a:t>состояния и функционирования </a:t>
            </a:r>
            <a:r>
              <a:rPr lang="ru-RU" sz="1600" b="1" dirty="0">
                <a:latin typeface="Arial Narrow" panose="020B0606020202030204" pitchFamily="34" charset="0"/>
              </a:rPr>
              <a:t>дымовых и вентиляционных каналов </a:t>
            </a:r>
            <a:r>
              <a:rPr lang="ru-RU" sz="1600" dirty="0">
                <a:latin typeface="Arial Narrow" panose="020B0606020202030204" pitchFamily="34" charset="0"/>
              </a:rPr>
              <a:t>фиксируются организацией, осуществляющей такую проверку, </a:t>
            </a:r>
            <a:r>
              <a:rPr lang="ru-RU" sz="1600" b="1" dirty="0">
                <a:latin typeface="Arial Narrow" panose="020B0606020202030204" pitchFamily="34" charset="0"/>
              </a:rPr>
              <a:t>в акте обследования дымовых и вентиляционных каналов</a:t>
            </a:r>
            <a:r>
              <a:rPr lang="ru-RU" sz="1600" dirty="0">
                <a:latin typeface="Arial Narrow" panose="020B0606020202030204" pitchFamily="34" charset="0"/>
              </a:rPr>
              <a:t>, содержащем заключение об их работоспособности. Заказчик ежегодно при очередном техническом обслуживании ВДГО/ВКГО представляет указанные акты исполнителю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97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законодательства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9399" y="1416909"/>
            <a:ext cx="211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ПОСТАНОВЛЕНИЕ ПРАВИТЕЛЬСТВА РФ ОТ 29.05.2023 № 859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573" y="1365038"/>
            <a:ext cx="742821" cy="8116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85479" y="2311947"/>
            <a:ext cx="3217677" cy="385285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рамках реализации постановления Правительства РФ от 29.05.2023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№ 859 внесены изменения </a:t>
            </a:r>
            <a:b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Правила пользования газом в части обеспечения безопасности при использовании и содержании внутридомового и внутриквартирного газового оборудования при предоставлении коммунальной услуги по газоснабжению, утвержденные постановлением Правительства РФ от 14.05.2013 № 410</a:t>
            </a:r>
            <a:r>
              <a:rPr lang="ru-RU" sz="16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600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части технического обслуживания и ремонта внутридомового и внутриквартирного газового оборудования </a:t>
            </a:r>
            <a:endParaRPr lang="ru-RU" sz="1600" kern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idx="4294967295"/>
          </p:nvPr>
        </p:nvSpPr>
        <p:spPr>
          <a:xfrm>
            <a:off x="3298677" y="1757906"/>
            <a:ext cx="5665861" cy="4103629"/>
          </a:xfrm>
          <a:prstGeom prst="rect">
            <a:avLst/>
          </a:prstGeom>
        </p:spPr>
        <p:txBody>
          <a:bodyPr/>
          <a:lstStyle/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Специализированная организация вправе </a:t>
            </a:r>
            <a:r>
              <a:rPr lang="ru-RU" sz="1600" b="1" dirty="0">
                <a:latin typeface="Arial Narrow" panose="020B0606020202030204" pitchFamily="34" charset="0"/>
              </a:rPr>
              <a:t>инициировать</a:t>
            </a:r>
            <a:r>
              <a:rPr lang="ru-RU" sz="1600" dirty="0">
                <a:latin typeface="Arial Narrow" panose="020B0606020202030204" pitchFamily="34" charset="0"/>
              </a:rPr>
              <a:t> перед поставщиком газа </a:t>
            </a:r>
            <a:r>
              <a:rPr lang="ru-RU" sz="1600" b="1" dirty="0">
                <a:latin typeface="Arial Narrow" panose="020B0606020202030204" pitchFamily="34" charset="0"/>
              </a:rPr>
              <a:t>приостановление поставки газа в связи с отсутствием договора </a:t>
            </a:r>
            <a:r>
              <a:rPr lang="ru-RU" sz="1600" dirty="0">
                <a:latin typeface="Arial Narrow" panose="020B0606020202030204" pitchFamily="34" charset="0"/>
              </a:rPr>
              <a:t>о техническом обслуживании и ремонте ВДГО/ВКГО</a:t>
            </a:r>
          </a:p>
          <a:p>
            <a:pPr indent="-216000" algn="just"/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Специализированная организация вправе привлекать организации для исполнения договора о техническом обслуживании и ремонте ВДГО/ВКГО </a:t>
            </a:r>
            <a:r>
              <a:rPr lang="ru-RU" sz="1600" b="1" dirty="0">
                <a:latin typeface="Arial Narrow" panose="020B0606020202030204" pitchFamily="34" charset="0"/>
              </a:rPr>
              <a:t>при сохранении ответственности специализированной организации перед заказчиком </a:t>
            </a:r>
            <a:r>
              <a:rPr lang="ru-RU" sz="1600" dirty="0">
                <a:latin typeface="Arial Narrow" panose="020B0606020202030204" pitchFamily="34" charset="0"/>
              </a:rPr>
              <a:t>за надлежащее и своевременное выполнение работ (оказание услуг) по указанным договорам</a:t>
            </a:r>
          </a:p>
          <a:p>
            <a:pPr indent="-216000" algn="just"/>
            <a:endParaRPr lang="ru-RU" sz="1600" dirty="0">
              <a:latin typeface="Arial Narrow" panose="020B0606020202030204" pitchFamily="34" charset="0"/>
            </a:endParaRPr>
          </a:p>
          <a:p>
            <a:pPr marL="457200" indent="-2160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Внесены </a:t>
            </a:r>
            <a:r>
              <a:rPr lang="ru-RU" sz="1600" b="1" dirty="0">
                <a:latin typeface="Arial Narrow" panose="020B0606020202030204" pitchFamily="34" charset="0"/>
              </a:rPr>
              <a:t>изменения в минимальный перечень работ </a:t>
            </a:r>
            <a:r>
              <a:rPr lang="ru-RU" sz="1600" dirty="0">
                <a:latin typeface="Arial Narrow" panose="020B0606020202030204" pitchFamily="34" charset="0"/>
              </a:rPr>
              <a:t>(услуг) по техническому обслуживанию и ремонту ВДГО/ВКГО, являющийся приложением к </a:t>
            </a:r>
            <a:r>
              <a:rPr lang="ru-RU" sz="1600" dirty="0" smtClean="0">
                <a:latin typeface="Arial Narrow" panose="020B0606020202030204" pitchFamily="34" charset="0"/>
              </a:rPr>
              <a:t>Правилам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2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законодательства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9399" y="1416909"/>
            <a:ext cx="211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ПОСТАНОВЛЕНИЕ ПРАВИТЕЛЬСТВА РФ ОТ 29.05.2023 № 859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573" y="1365038"/>
            <a:ext cx="742821" cy="8116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85479" y="2311947"/>
            <a:ext cx="3217677" cy="385285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dirty="0">
                <a:solidFill>
                  <a:srgbClr val="002060"/>
                </a:solidFill>
              </a:rPr>
              <a:t>В рамках реализации постановления Правительства РФ от 29.05.2023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№ 859 </a:t>
            </a:r>
            <a:r>
              <a:rPr lang="ru-RU" sz="1700" dirty="0">
                <a:solidFill>
                  <a:srgbClr val="C00000"/>
                </a:solidFill>
                <a:latin typeface="Arial Narrow" pitchFamily="34" charset="0"/>
              </a:rPr>
              <a:t>Минстроем России изданы приказы от 29.05.2023 № 377/пр </a:t>
            </a:r>
            <a:r>
              <a:rPr lang="en-US" sz="1700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700" dirty="0">
                <a:solidFill>
                  <a:srgbClr val="C00000"/>
                </a:solidFill>
                <a:latin typeface="Arial Narrow" pitchFamily="34" charset="0"/>
              </a:rPr>
              <a:t>и № 378/пр</a:t>
            </a:r>
          </a:p>
        </p:txBody>
      </p:sp>
      <p:sp>
        <p:nvSpPr>
          <p:cNvPr id="13" name="Объект 3"/>
          <p:cNvSpPr>
            <a:spLocks noGrp="1"/>
          </p:cNvSpPr>
          <p:nvPr>
            <p:ph idx="4294967295"/>
          </p:nvPr>
        </p:nvSpPr>
        <p:spPr>
          <a:xfrm>
            <a:off x="3555051" y="1146448"/>
            <a:ext cx="5409488" cy="5100525"/>
          </a:xfrm>
          <a:prstGeom prst="rect">
            <a:avLst/>
          </a:prstGeom>
        </p:spPr>
        <p:txBody>
          <a:bodyPr/>
          <a:lstStyle/>
          <a:p>
            <a:pPr marL="457200" indent="-216000" algn="just">
              <a:buFont typeface="Wingdings" panose="05000000000000000000" pitchFamily="2" charset="2"/>
              <a:buChar char="ü"/>
            </a:pPr>
            <a:endParaRPr lang="ru-RU" sz="1600" dirty="0">
              <a:latin typeface="Arial Narrow" panose="020B0606020202030204" pitchFamily="34" charset="0"/>
            </a:endParaRPr>
          </a:p>
          <a:p>
            <a:pPr indent="-216000" algn="just"/>
            <a:r>
              <a:rPr lang="ru-RU" sz="1600" b="1" dirty="0">
                <a:latin typeface="Arial Narrow" panose="020B0606020202030204" pitchFamily="34" charset="0"/>
              </a:rPr>
              <a:t>УТВЕРЖДЕНЫ:</a:t>
            </a:r>
          </a:p>
          <a:p>
            <a:pPr indent="-216000" algn="just"/>
            <a:endParaRPr lang="ru-RU" sz="1600" dirty="0">
              <a:latin typeface="Arial Narrow" panose="020B0606020202030204" pitchFamily="34" charset="0"/>
            </a:endParaRPr>
          </a:p>
          <a:p>
            <a:pPr marL="285750" indent="-21600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Типовые формы договоров </a:t>
            </a:r>
            <a:r>
              <a:rPr lang="ru-RU" sz="1600" dirty="0">
                <a:latin typeface="Arial Narrow" panose="020B0606020202030204" pitchFamily="34" charset="0"/>
              </a:rPr>
              <a:t>о техническом обслуживании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</a:rPr>
              <a:t>ремонте:</a:t>
            </a:r>
          </a:p>
          <a:p>
            <a:pPr marL="69750" algn="just"/>
            <a:endParaRPr lang="ru-RU" sz="1600" dirty="0">
              <a:latin typeface="Arial Narrow" panose="020B0606020202030204" pitchFamily="34" charset="0"/>
            </a:endParaRPr>
          </a:p>
          <a:p>
            <a:pPr marL="285750" indent="18000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ВДГО в МКД </a:t>
            </a:r>
          </a:p>
          <a:p>
            <a:pPr marL="285750" indent="18000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ВКГО в МКД</a:t>
            </a:r>
          </a:p>
          <a:p>
            <a:pPr marL="285750" indent="18000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ВДГО в жилом доме (домовладении)</a:t>
            </a:r>
          </a:p>
          <a:p>
            <a:pPr marL="285750" indent="-216000" algn="just">
              <a:buFont typeface="Wingdings" panose="05000000000000000000" pitchFamily="2" charset="2"/>
              <a:buChar char="Ø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1600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</a:rPr>
              <a:t>Методические указания по расчету размера платы </a:t>
            </a:r>
            <a:r>
              <a:rPr lang="ru-RU" sz="1600" dirty="0">
                <a:latin typeface="Arial Narrow" panose="020B0606020202030204" pitchFamily="34" charset="0"/>
              </a:rPr>
              <a:t>за техническое обслуживание ВДГО/ВКГО &lt;*&gt; 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69750" algn="just"/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9750" algn="just"/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9750" algn="just"/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9750" algn="just"/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&lt;*&gt; Размер платы за техническое обслуживание ВДГО/ВКГО рассчитывается специализированной организацией самостоятельно в порядке, установленном Методическими указаниями</a:t>
            </a:r>
          </a:p>
          <a:p>
            <a:pPr marL="69750" algn="just"/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494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законодательства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7081" y="1365038"/>
            <a:ext cx="742821" cy="8116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22217" y="2311947"/>
            <a:ext cx="3180939" cy="385285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Федеральным законом РФ № 71-ФЗ от 18.03.2023 внесены изменения в статьи 2 и 3 Федерального закона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"О газоснабжении в Российской Федерации" и Жилищный кодекс Российской Федерации"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90" y="6477895"/>
            <a:ext cx="1487487" cy="307777"/>
          </a:xfrm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654" y="1420356"/>
            <a:ext cx="211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ФЕДЕРАЛЬНЫЙ ЗАКОН РФ № 71-ФЗ ОТ 18.03.2023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7569" y="1200320"/>
            <a:ext cx="5598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Действие договоров, заключенных до 01.09.2023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08913"/>
              </p:ext>
            </p:extLst>
          </p:nvPr>
        </p:nvGraphicFramePr>
        <p:xfrm>
          <a:off x="3849188" y="1814586"/>
          <a:ext cx="5024846" cy="769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421"/>
                <a:gridCol w="2695425"/>
              </a:tblGrid>
              <a:tr h="76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Вид договора  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Срок действия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59500" y="2717517"/>
            <a:ext cx="2470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Договор о техническом обслуживании </a:t>
            </a:r>
            <a:r>
              <a:rPr lang="ru-RU" sz="1600" dirty="0" smtClean="0">
                <a:solidFill>
                  <a:srgbClr val="C00000"/>
                </a:solidFill>
              </a:rPr>
              <a:t>ВДГО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rgbClr val="002060"/>
                </a:solidFill>
              </a:rPr>
              <a:t>заключенный </a:t>
            </a:r>
            <a:r>
              <a:rPr lang="ru-RU" sz="1600" dirty="0" smtClean="0">
                <a:solidFill>
                  <a:srgbClr val="002060"/>
                </a:solidFill>
              </a:rPr>
              <a:t>собственником жилого дома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42082" y="4075451"/>
            <a:ext cx="299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Договор </a:t>
            </a: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dirty="0">
                <a:solidFill>
                  <a:srgbClr val="002060"/>
                </a:solidFill>
              </a:rPr>
              <a:t>техническом обслуживании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ВКГО </a:t>
            </a:r>
            <a:r>
              <a:rPr lang="ru-RU" sz="1600" dirty="0" smtClean="0">
                <a:solidFill>
                  <a:srgbClr val="C00000"/>
                </a:solidFill>
              </a:rPr>
              <a:t>в </a:t>
            </a:r>
            <a:r>
              <a:rPr lang="ru-RU" sz="1600" dirty="0">
                <a:solidFill>
                  <a:srgbClr val="C00000"/>
                </a:solidFill>
              </a:rPr>
              <a:t>МКД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68534" y="5101558"/>
            <a:ext cx="2939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Договор о техническом обслуживании </a:t>
            </a:r>
            <a:r>
              <a:rPr lang="ru-RU" sz="1600" dirty="0" smtClean="0">
                <a:solidFill>
                  <a:srgbClr val="C00000"/>
                </a:solidFill>
              </a:rPr>
              <a:t>ВДГО  в </a:t>
            </a:r>
            <a:r>
              <a:rPr lang="ru-RU" sz="1600" dirty="0">
                <a:solidFill>
                  <a:srgbClr val="C00000"/>
                </a:solidFill>
              </a:rPr>
              <a:t>МКД</a:t>
            </a: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6182496" y="3139111"/>
            <a:ext cx="594282" cy="236924"/>
          </a:xfrm>
          <a:prstGeom prst="rightArrow">
            <a:avLst/>
          </a:prstGeom>
          <a:solidFill>
            <a:srgbClr val="0079C2"/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21" name="Прямоугольник 20"/>
          <p:cNvSpPr/>
          <p:nvPr/>
        </p:nvSpPr>
        <p:spPr>
          <a:xfrm>
            <a:off x="6810998" y="2818501"/>
            <a:ext cx="1965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ействует до прекращения </a:t>
            </a:r>
            <a:r>
              <a:rPr lang="ru-RU" sz="1600" dirty="0">
                <a:solidFill>
                  <a:srgbClr val="002060"/>
                </a:solidFill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</a:rPr>
              <a:t>расторжения договора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8090" y="3799116"/>
            <a:ext cx="2196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ействует </a:t>
            </a:r>
            <a:r>
              <a:rPr lang="ru-RU" sz="1600" dirty="0">
                <a:solidFill>
                  <a:srgbClr val="002060"/>
                </a:solidFill>
              </a:rPr>
              <a:t>до прекращения или </a:t>
            </a:r>
            <a:r>
              <a:rPr lang="ru-RU" sz="1600" dirty="0" smtClean="0">
                <a:solidFill>
                  <a:srgbClr val="002060"/>
                </a:solidFill>
              </a:rPr>
              <a:t>расторжения договора, </a:t>
            </a:r>
            <a:r>
              <a:rPr lang="ru-RU" sz="1600" dirty="0">
                <a:solidFill>
                  <a:srgbClr val="002060"/>
                </a:solidFill>
              </a:rPr>
              <a:t>но не позднее 01.01.2024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07148" y="4952896"/>
            <a:ext cx="2191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олжен </a:t>
            </a:r>
            <a:r>
              <a:rPr lang="ru-RU" sz="1600" dirty="0">
                <a:solidFill>
                  <a:srgbClr val="002060"/>
                </a:solidFill>
              </a:rPr>
              <a:t>быть </a:t>
            </a:r>
            <a:r>
              <a:rPr lang="ru-RU" sz="1600" dirty="0" smtClean="0">
                <a:solidFill>
                  <a:srgbClr val="002060"/>
                </a:solidFill>
              </a:rPr>
              <a:t>приведен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 соответствие с положениями ЖК РФ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до 01.01.2024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6198160" y="4291368"/>
            <a:ext cx="594282" cy="236924"/>
          </a:xfrm>
          <a:prstGeom prst="rightArrow">
            <a:avLst/>
          </a:prstGeom>
          <a:solidFill>
            <a:srgbClr val="0079C2"/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6198162" y="5265590"/>
            <a:ext cx="594282" cy="236924"/>
          </a:xfrm>
          <a:prstGeom prst="rightArrow">
            <a:avLst/>
          </a:prstGeom>
          <a:solidFill>
            <a:srgbClr val="0079C2"/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576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388325" y="2264131"/>
            <a:ext cx="3037757" cy="911832"/>
          </a:xfrm>
          <a:prstGeom prst="rightArrow">
            <a:avLst/>
          </a:prstGeom>
          <a:solidFill>
            <a:schemeClr val="bg1"/>
          </a:solidFill>
          <a:ln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2138" y="2552860"/>
            <a:ext cx="2450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0079C2"/>
                </a:solidFill>
              </a:rPr>
              <a:t>Договоры отсутствуют</a:t>
            </a:r>
            <a:endParaRPr lang="ru-RU" sz="1400" dirty="0">
              <a:solidFill>
                <a:srgbClr val="0079C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269" y="2316701"/>
            <a:ext cx="21955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79C2"/>
                </a:solidFill>
              </a:rPr>
              <a:t>15 707</a:t>
            </a:r>
            <a:endParaRPr lang="ru-RU" sz="3600" b="1" dirty="0">
              <a:solidFill>
                <a:srgbClr val="0079C2"/>
              </a:solidFill>
            </a:endParaRPr>
          </a:p>
          <a:p>
            <a:pPr lvl="0" algn="ctr"/>
            <a:r>
              <a:rPr lang="ru-RU" sz="1400" dirty="0">
                <a:solidFill>
                  <a:srgbClr val="0079C2"/>
                </a:solidFill>
              </a:rPr>
              <a:t>абонентов (лицевых счетов)*</a:t>
            </a:r>
          </a:p>
          <a:p>
            <a:endParaRPr lang="ru-RU" sz="4400" dirty="0">
              <a:solidFill>
                <a:srgbClr val="0079C2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18313"/>
              </p:ext>
            </p:extLst>
          </p:nvPr>
        </p:nvGraphicFramePr>
        <p:xfrm>
          <a:off x="242552" y="3332473"/>
          <a:ext cx="1329818" cy="893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многоквартирный</a:t>
                      </a:r>
                      <a:b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жилой фонд</a:t>
                      </a:r>
                      <a:endParaRPr lang="ru-RU" sz="1100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356 192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85908"/>
              </p:ext>
            </p:extLst>
          </p:nvPr>
        </p:nvGraphicFramePr>
        <p:xfrm>
          <a:off x="2652529" y="3315381"/>
          <a:ext cx="911074" cy="893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частный</a:t>
                      </a:r>
                      <a:b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</a:rPr>
                        <a:t>жилой фонд</a:t>
                      </a:r>
                      <a:endParaRPr lang="ru-RU" sz="1100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9C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42 304</a:t>
                      </a:r>
                      <a:endParaRPr lang="ru-RU" sz="1800" b="1" dirty="0">
                        <a:solidFill>
                          <a:srgbClr val="0079C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6878" y="4737426"/>
            <a:ext cx="4514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</a:rPr>
              <a:t>*по состоянию на </a:t>
            </a:r>
            <a:r>
              <a:rPr lang="ru-RU" b="1" dirty="0" smtClean="0">
                <a:solidFill>
                  <a:srgbClr val="003366"/>
                </a:solidFill>
              </a:rPr>
              <a:t>1 августа </a:t>
            </a:r>
            <a:r>
              <a:rPr lang="ru-RU" b="1" dirty="0">
                <a:solidFill>
                  <a:srgbClr val="003366"/>
                </a:solidFill>
              </a:rPr>
              <a:t>2023 года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0395" y="3935937"/>
            <a:ext cx="253511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3,94% 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незаключенных договоров от общего числа абонентов* 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20398" y="3935937"/>
            <a:ext cx="2490741" cy="13365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7194180" y="3206273"/>
            <a:ext cx="694135" cy="679738"/>
          </a:xfrm>
          <a:prstGeom prst="bentConnector3">
            <a:avLst>
              <a:gd name="adj1" fmla="val 48769"/>
            </a:avLst>
          </a:prstGeom>
          <a:ln w="127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9108" y="2186578"/>
            <a:ext cx="3087773" cy="1046679"/>
          </a:xfrm>
          <a:prstGeom prst="ellipse">
            <a:avLst/>
          </a:prstGeom>
          <a:solidFill>
            <a:schemeClr val="bg1"/>
          </a:solidFill>
          <a:ln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398 496</a:t>
            </a:r>
            <a:endParaRPr lang="ru-RU" sz="36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solidFill>
                  <a:srgbClr val="0079C2"/>
                </a:solidFill>
                <a:latin typeface="Arial Narrow" panose="020B0606020202030204" pitchFamily="34" charset="0"/>
              </a:rPr>
              <a:t>абонентов (лицевых счетов)*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0"/>
          </p:nvPr>
        </p:nvSpPr>
        <p:spPr>
          <a:xfrm>
            <a:off x="2119357" y="6423871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договоров на </a:t>
            </a:r>
            <a:r>
              <a:rPr lang="ru-RU" dirty="0" err="1" smtClean="0">
                <a:solidFill>
                  <a:srgbClr val="F1F1F1"/>
                </a:solidFill>
              </a:rPr>
              <a:t>ТОиР</a:t>
            </a:r>
            <a:r>
              <a:rPr lang="ru-RU" dirty="0" smtClean="0">
                <a:solidFill>
                  <a:srgbClr val="F1F1F1"/>
                </a:solidFill>
              </a:rPr>
              <a:t> </a:t>
            </a:r>
            <a:r>
              <a:rPr lang="ru-RU" dirty="0">
                <a:solidFill>
                  <a:srgbClr val="F1F1F1"/>
                </a:solidFill>
              </a:rPr>
              <a:t>ВДГО/ВКГО </a:t>
            </a:r>
            <a:br>
              <a:rPr lang="ru-RU" dirty="0">
                <a:solidFill>
                  <a:srgbClr val="F1F1F1"/>
                </a:solidFill>
              </a:rPr>
            </a:br>
            <a:r>
              <a:rPr lang="ru-RU" dirty="0" smtClean="0">
                <a:solidFill>
                  <a:srgbClr val="F1F1F1"/>
                </a:solidFill>
              </a:rPr>
              <a:t>Калининградской </a:t>
            </a:r>
            <a:r>
              <a:rPr lang="ru-RU" dirty="0">
                <a:solidFill>
                  <a:srgbClr val="F1F1F1"/>
                </a:solidFill>
              </a:rPr>
              <a:t>области на </a:t>
            </a:r>
            <a:r>
              <a:rPr lang="ru-RU" dirty="0" smtClean="0">
                <a:solidFill>
                  <a:srgbClr val="F1F1F1"/>
                </a:solidFill>
              </a:rPr>
              <a:t>01.08.2023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4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431517"/>
              </p:ext>
            </p:extLst>
          </p:nvPr>
        </p:nvGraphicFramePr>
        <p:xfrm>
          <a:off x="1" y="1079157"/>
          <a:ext cx="9135453" cy="531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"/>
                <a:gridCol w="2165377"/>
                <a:gridCol w="2047699"/>
                <a:gridCol w="1999715"/>
                <a:gridCol w="2256090"/>
              </a:tblGrid>
              <a:tr h="715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лицевых счетов,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Договоры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о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ТОиР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ВКГО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отсутствуют на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01.08.2023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 отсутствующих договоров </a:t>
                      </a:r>
                      <a:b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ТОиР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ВКГО на 01.08.2023 к общему количеству лицевых счетов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Нестеровский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6,14%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Славский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Гусевский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9 095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3,13%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Черняховский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11 691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Озерский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Краснознаменский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Мамоновский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Ладушкинский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Полесский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Правдинский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1 695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2,24%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1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Советский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13 056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1,28%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Неманский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3 641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1,21%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Гурьевский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21 980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1,12%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Янтарный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2 177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209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Багратионовский район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3 799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Гвардейский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5 156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Зеленоградский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13 662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Пионерский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7 807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Светлогорский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12 289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Светловский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8 846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233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340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315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 192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 872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0,53%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заключении договоров </a:t>
            </a:r>
            <a:br>
              <a:rPr lang="ru-RU" dirty="0"/>
            </a:br>
            <a:r>
              <a:rPr lang="ru-RU" dirty="0"/>
              <a:t>в многоквартирном жилом фонде на </a:t>
            </a:r>
            <a:r>
              <a:rPr lang="ru-RU" dirty="0" smtClean="0"/>
              <a:t>01.08.2023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0"/>
          </p:nvPr>
        </p:nvSpPr>
        <p:spPr>
          <a:xfrm>
            <a:off x="2124076" y="6413993"/>
            <a:ext cx="6947005" cy="415819"/>
          </a:xfrm>
        </p:spPr>
        <p:txBody>
          <a:bodyPr/>
          <a:lstStyle/>
          <a:p>
            <a:pPr marL="0" indent="0">
              <a:lnSpc>
                <a:spcPts val="1700"/>
              </a:lnSpc>
            </a:pPr>
            <a:r>
              <a:rPr lang="ru-RU" sz="1200" dirty="0"/>
              <a:t>ИЗМЕНЕНИЕ ЗАКОНОДАТЕЛЬСТВА В ЧАСТИ ТЕХНИЧЕСКОГО ОБСЛУЖИВАНИЯ И РЕМОНТА ВНУТРИДОМОВОГО И ВНУТРИКВАРТИРНОГО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23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66729"/>
              </p:ext>
            </p:extLst>
          </p:nvPr>
        </p:nvGraphicFramePr>
        <p:xfrm>
          <a:off x="1" y="1076771"/>
          <a:ext cx="9135453" cy="526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"/>
                <a:gridCol w="2165377"/>
                <a:gridCol w="2047699"/>
                <a:gridCol w="1999715"/>
                <a:gridCol w="2256090"/>
              </a:tblGrid>
              <a:tr h="71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лицевых счетов,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Договоры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ТОиР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ВДГО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отсутствуют на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01.08.2023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 отсутствующих договоров </a:t>
                      </a:r>
                      <a:b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ТОиР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ВДГО на 01.08.2023 к общему количеству лицевых счетов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Гурьевский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11 977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5 356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44,72%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5 516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41,76%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Советский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39,73%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Зеленоградский МО</a:t>
                      </a:r>
                      <a:endParaRPr lang="ru-RU" sz="1200" b="0" i="0" u="none" strike="noStrike" kern="1200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Нестеровский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23,81%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Черняховский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16,63%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Светлогорский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12,84%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Неманский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10,92%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Славский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10,28%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Краснознаменский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Гусевский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Озерский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Янтарный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Пионерский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6,41%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209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Полес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Ладушкинский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Гвардейский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Правдинский МО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Светловский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1 430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Багратионовский район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1 913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Мамоновский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743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42 304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13 835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32,70%</a:t>
                      </a:r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заключении договоров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частном </a:t>
            </a:r>
            <a:r>
              <a:rPr lang="ru-RU" dirty="0"/>
              <a:t>жилом фонде на </a:t>
            </a:r>
            <a:r>
              <a:rPr lang="ru-RU" dirty="0" smtClean="0"/>
              <a:t>01.08.2023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168" y="6402018"/>
            <a:ext cx="704149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14128</TotalTime>
  <Words>1892</Words>
  <Application>Microsoft Office PowerPoint</Application>
  <PresentationFormat>Экран (4:3)</PresentationFormat>
  <Paragraphs>490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Wingdings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Изменение законодательства</vt:lpstr>
      <vt:lpstr>Изменение законодательства</vt:lpstr>
      <vt:lpstr>Изменение законодательства</vt:lpstr>
      <vt:lpstr>Изменение законодательства</vt:lpstr>
      <vt:lpstr>Изменение законодательства</vt:lpstr>
      <vt:lpstr>Количество договоров на ТОиР ВДГО/ВКГО  Калининградской области на 01.08.2023</vt:lpstr>
      <vt:lpstr>Информация о заключении договоров  в многоквартирном жилом фонде на 01.08.2023</vt:lpstr>
      <vt:lpstr>Информация о заключении договоров  в частном жилом фонде на 01.08.2023</vt:lpstr>
      <vt:lpstr>Презентация PowerPoint</vt:lpstr>
      <vt:lpstr>Мероприятия</vt:lpstr>
      <vt:lpstr>Мероприятия</vt:lpstr>
      <vt:lpstr>Мероприятия</vt:lpstr>
      <vt:lpstr>Мероприятия</vt:lpstr>
      <vt:lpstr>Мероприятия</vt:lpstr>
      <vt:lpstr>Презентация PowerPoint</vt:lpstr>
      <vt:lpstr>Предлагаемые решения</vt:lpstr>
    </vt:vector>
  </TitlesOfParts>
  <Company>Typo Graphic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Григоруца Анна Николаевна</cp:lastModifiedBy>
  <cp:revision>773</cp:revision>
  <cp:lastPrinted>2023-05-24T15:10:57Z</cp:lastPrinted>
  <dcterms:created xsi:type="dcterms:W3CDTF">2009-07-15T11:37:47Z</dcterms:created>
  <dcterms:modified xsi:type="dcterms:W3CDTF">2023-08-09T12:15:33Z</dcterms:modified>
</cp:coreProperties>
</file>